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D82D53-6394-4528-A597-9A3BB3314A8F}" v="139" dt="2022-09-29T09:51:25.194"/>
    <p1510:client id="{875E36EB-4275-BC6A-4372-08FE089B5333}" v="2673" dt="2022-09-29T09:44:08.952"/>
    <p1510:client id="{A10DA5C9-1F91-8E57-C929-709EF41B6B40}" v="1" dt="2022-09-29T09:52:35.948"/>
    <p1510:client id="{A910EE6E-B690-1622-263E-60CB3950D455}" v="308" dt="2022-09-29T09:59:00.7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jpeg>
</file>

<file path=ppt/media/image4.png>
</file>

<file path=ppt/media/image5.png>
</file>

<file path=ppt/media/image6.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A2242-F35D-4F7C-8DBD-6FCA37A777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B409616A-839B-42E0-AAC0-1CED79134F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54100553-1B92-47E6-8102-0AE50B9BC7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5DDEF21E-5D48-482B-A375-214A58591D2D}"/>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F203872D-4ED7-4346-8B2A-85212682446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269453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C21A-7534-424A-B33D-C3B633DFB3C5}"/>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4FE6DC32-CE4E-4588-862D-7754A2C7EF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C0B444-9AF0-4C53-8472-2B66C2B408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AA28D53-B8F0-40EB-8954-2F5FFFE73289}"/>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42FD2EB4-C232-4168-8EB3-2A0E373433B9}"/>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80224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16B8EB-B9C8-4178-8C9F-72A4258653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832EC6F6-DDE7-4F58-93C7-26738AAC67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6672A894-9CB0-4E07-8D3D-4508E1EC970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14F05D77-27E0-416E-BD58-11CE0424E96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9656CC6-616F-4C42-BE9B-A05CF488628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53937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F494-784B-4BCA-AFFA-93BE666DB65B}"/>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EF5B82E7-03B1-4F32-ADF2-D374A8C38A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A979F4-396F-4341-A397-95CC1BD47AA9}"/>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FB38B8BB-E520-458B-A9F3-6C741AFB7802}"/>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A9BA5BDA-6B80-4B9A-8472-219291E513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283409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DDB49-7B17-462D-B9DB-2364668776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2EBCC04A-91A5-48EA-8E49-11CB995942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41EFB6-6658-46E7-A0D8-B20E0821DC62}"/>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141D3B-5275-4DE8-9501-5C17F4D150A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AECBBFE-F481-4B28-B718-5BE808D806B8}"/>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398174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F05A-9D60-41AA-A8BD-730918899C09}"/>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4E7EEE36-1F30-4DBD-931F-AD20952B02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46679271-93AE-48B6-A2FA-87B66F5F38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BE2718D6-31B7-410A-874D-DBA33C1CC75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C54DA5E2-8E7A-4BC5-BE3D-CF00ABA9802D}"/>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D3512C56-7481-4619-9563-124ACE3AA84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2523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264F9-D5AA-4DEC-93C7-4E56E83E3CA1}"/>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FD1B3659-B809-4BE2-9E08-DE9B65515B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7E8D94-B0B5-42EF-8436-64361211AA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1D8A48A1-5264-4473-AC5D-41E83A325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7A077D-7C21-443F-959A-F58BCF320A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6A95116C-B8C7-4C40-95E2-94757D4D7F45}"/>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8" name="Footer Placeholder 7">
            <a:extLst>
              <a:ext uri="{FF2B5EF4-FFF2-40B4-BE49-F238E27FC236}">
                <a16:creationId xmlns:a16="http://schemas.microsoft.com/office/drawing/2014/main" id="{8DF97F04-D80E-4334-96DC-666BE5F3BDD5}"/>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0DF69B89-13ED-4321-9AFD-5299A9A522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1401663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8CD24-725F-4333-98F0-AB785AE3B2F0}"/>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B6F45B69-056D-442C-A2BD-7B4A92BA5F58}"/>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4" name="Footer Placeholder 3">
            <a:extLst>
              <a:ext uri="{FF2B5EF4-FFF2-40B4-BE49-F238E27FC236}">
                <a16:creationId xmlns:a16="http://schemas.microsoft.com/office/drawing/2014/main" id="{A134E27D-1BE3-46FA-86A0-E21D02EFCA41}"/>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9C98857F-F245-4BC8-BC12-B0546EE0E902}"/>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176249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971E84-24FE-4C73-A6F5-05FF0F0A58CF}"/>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3" name="Footer Placeholder 2">
            <a:extLst>
              <a:ext uri="{FF2B5EF4-FFF2-40B4-BE49-F238E27FC236}">
                <a16:creationId xmlns:a16="http://schemas.microsoft.com/office/drawing/2014/main" id="{B759B4E1-F075-4418-BD07-08D88294AD3C}"/>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7DA74866-C461-4919-AC79-319F245AF444}"/>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872467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28D44-5823-4FE2-9485-E3C5D9B691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FB8DB351-2E85-4B72-BA91-7D047F8350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F03989A6-37A1-4BD8-8196-FF00001143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93062-69B8-46D5-A6DB-AA9779FE832B}"/>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033B550D-C588-46FC-9FA0-AF2F7E85AA82}"/>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FA4AE673-5515-4A94-993E-BAEF53F9EB13}"/>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78898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43004-93D6-4B54-8148-75A4CA7722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9D18ABB7-83C4-44C9-A5C9-CDD54C11A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76C6CCF3-DFBE-4DE3-8B15-9B546E6A90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1A25FD-22AE-42BB-A41F-74E8114FC6E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413B3915-4C80-4358-92EF-8CE3A677313E}"/>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42E678A2-830B-40F6-A3EB-86D66FCF5A1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77338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837F5F-8CC8-4808-BB16-5539B1C2B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9073F02B-AB90-4B99-8952-5848A536BE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795D21F7-9B7E-446A-91DB-A1632B6085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7608CA-77AE-405B-B2DC-85B916E52C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57778791-3C53-4D40-9D74-9D8DBC28CF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433F4D-E2F6-4767-8531-9CA09A2EE0A1}" type="slidenum">
              <a:rPr lang="en-NZ" smtClean="0"/>
              <a:t>‹#›</a:t>
            </a:fld>
            <a:endParaRPr lang="en-NZ"/>
          </a:p>
        </p:txBody>
      </p:sp>
    </p:spTree>
    <p:extLst>
      <p:ext uri="{BB962C8B-B14F-4D97-AF65-F5344CB8AC3E}">
        <p14:creationId xmlns:p14="http://schemas.microsoft.com/office/powerpoint/2010/main" val="2362421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9A83700-36C5-4BE9-848F-F584567F8B09}"/>
              </a:ext>
            </a:extLst>
          </p:cNvPr>
          <p:cNvGraphicFramePr>
            <a:graphicFrameLocks noGrp="1"/>
          </p:cNvGraphicFramePr>
          <p:nvPr>
            <p:extLst>
              <p:ext uri="{D42A27DB-BD31-4B8C-83A1-F6EECF244321}">
                <p14:modId xmlns:p14="http://schemas.microsoft.com/office/powerpoint/2010/main" val="3707344666"/>
              </p:ext>
            </p:extLst>
          </p:nvPr>
        </p:nvGraphicFramePr>
        <p:xfrm>
          <a:off x="2032000" y="719666"/>
          <a:ext cx="8128000" cy="829248"/>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490185129"/>
                    </a:ext>
                  </a:extLst>
                </a:gridCol>
                <a:gridCol w="6096000">
                  <a:extLst>
                    <a:ext uri="{9D8B030D-6E8A-4147-A177-3AD203B41FA5}">
                      <a16:colId xmlns:a16="http://schemas.microsoft.com/office/drawing/2014/main" val="1577239435"/>
                    </a:ext>
                  </a:extLst>
                </a:gridCol>
              </a:tblGrid>
              <a:tr h="414624">
                <a:tc>
                  <a:txBody>
                    <a:bodyPr/>
                    <a:lstStyle/>
                    <a:p>
                      <a:r>
                        <a:rPr lang="en-NZ"/>
                        <a:t>Name</a:t>
                      </a:r>
                    </a:p>
                  </a:txBody>
                  <a:tcPr/>
                </a:tc>
                <a:tc>
                  <a:txBody>
                    <a:bodyPr/>
                    <a:lstStyle/>
                    <a:p>
                      <a:r>
                        <a:rPr lang="en-NZ"/>
                        <a:t>James</a:t>
                      </a:r>
                    </a:p>
                  </a:txBody>
                  <a:tcPr/>
                </a:tc>
                <a:extLst>
                  <a:ext uri="{0D108BD9-81ED-4DB2-BD59-A6C34878D82A}">
                    <a16:rowId xmlns:a16="http://schemas.microsoft.com/office/drawing/2014/main" val="1310706735"/>
                  </a:ext>
                </a:extLst>
              </a:tr>
              <a:tr h="414624">
                <a:tc>
                  <a:txBody>
                    <a:bodyPr/>
                    <a:lstStyle/>
                    <a:p>
                      <a:r>
                        <a:rPr lang="en-NZ"/>
                        <a:t>Git Hash</a:t>
                      </a:r>
                    </a:p>
                  </a:txBody>
                  <a:tcPr/>
                </a:tc>
                <a:tc>
                  <a:txBody>
                    <a:bodyPr/>
                    <a:lstStyle/>
                    <a:p>
                      <a:pPr lvl="0">
                        <a:buNone/>
                      </a:pPr>
                      <a:r>
                        <a:rPr lang="en-NZ" sz="1800" b="0" i="0" u="none" strike="noStrike" noProof="0">
                          <a:latin typeface="Calibri"/>
                        </a:rPr>
                        <a:t>0df3249a3ba0853b8c291e061eccfbd9fc56a0b3</a:t>
                      </a:r>
                      <a:endParaRPr lang="en-US"/>
                    </a:p>
                  </a:txBody>
                  <a:tcPr/>
                </a:tc>
                <a:extLst>
                  <a:ext uri="{0D108BD9-81ED-4DB2-BD59-A6C34878D82A}">
                    <a16:rowId xmlns:a16="http://schemas.microsoft.com/office/drawing/2014/main" val="3474878437"/>
                  </a:ext>
                </a:extLst>
              </a:tr>
            </a:tbl>
          </a:graphicData>
        </a:graphic>
      </p:graphicFrame>
      <p:graphicFrame>
        <p:nvGraphicFramePr>
          <p:cNvPr id="5" name="Table 5">
            <a:extLst>
              <a:ext uri="{FF2B5EF4-FFF2-40B4-BE49-F238E27FC236}">
                <a16:creationId xmlns:a16="http://schemas.microsoft.com/office/drawing/2014/main" id="{79E6BD60-C902-4B16-9125-9B6E6367D616}"/>
              </a:ext>
            </a:extLst>
          </p:cNvPr>
          <p:cNvGraphicFramePr>
            <a:graphicFrameLocks noGrp="1"/>
          </p:cNvGraphicFramePr>
          <p:nvPr>
            <p:extLst>
              <p:ext uri="{D42A27DB-BD31-4B8C-83A1-F6EECF244321}">
                <p14:modId xmlns:p14="http://schemas.microsoft.com/office/powerpoint/2010/main" val="2370884438"/>
              </p:ext>
            </p:extLst>
          </p:nvPr>
        </p:nvGraphicFramePr>
        <p:xfrm>
          <a:off x="2032000" y="1570181"/>
          <a:ext cx="8128000" cy="761652"/>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274210071"/>
                    </a:ext>
                  </a:extLst>
                </a:gridCol>
                <a:gridCol w="2032000">
                  <a:extLst>
                    <a:ext uri="{9D8B030D-6E8A-4147-A177-3AD203B41FA5}">
                      <a16:colId xmlns:a16="http://schemas.microsoft.com/office/drawing/2014/main" val="1671360655"/>
                    </a:ext>
                  </a:extLst>
                </a:gridCol>
                <a:gridCol w="2032000">
                  <a:extLst>
                    <a:ext uri="{9D8B030D-6E8A-4147-A177-3AD203B41FA5}">
                      <a16:colId xmlns:a16="http://schemas.microsoft.com/office/drawing/2014/main" val="3709219702"/>
                    </a:ext>
                  </a:extLst>
                </a:gridCol>
                <a:gridCol w="2032000">
                  <a:extLst>
                    <a:ext uri="{9D8B030D-6E8A-4147-A177-3AD203B41FA5}">
                      <a16:colId xmlns:a16="http://schemas.microsoft.com/office/drawing/2014/main" val="173580630"/>
                    </a:ext>
                  </a:extLst>
                </a:gridCol>
              </a:tblGrid>
              <a:tr h="380826">
                <a:tc>
                  <a:txBody>
                    <a:bodyPr/>
                    <a:lstStyle/>
                    <a:p>
                      <a:r>
                        <a:rPr lang="en-NZ"/>
                        <a:t>Sprint number</a:t>
                      </a:r>
                    </a:p>
                  </a:txBody>
                  <a:tcPr/>
                </a:tc>
                <a:tc>
                  <a:txBody>
                    <a:bodyPr/>
                    <a:lstStyle/>
                    <a:p>
                      <a:r>
                        <a:rPr lang="en-NZ"/>
                        <a:t>Start date</a:t>
                      </a:r>
                    </a:p>
                  </a:txBody>
                  <a:tcPr/>
                </a:tc>
                <a:tc>
                  <a:txBody>
                    <a:bodyPr/>
                    <a:lstStyle/>
                    <a:p>
                      <a:r>
                        <a:rPr lang="en-NZ"/>
                        <a:t>end date</a:t>
                      </a:r>
                    </a:p>
                  </a:txBody>
                  <a:tcPr/>
                </a:tc>
                <a:tc>
                  <a:txBody>
                    <a:bodyPr/>
                    <a:lstStyle/>
                    <a:p>
                      <a:r>
                        <a:rPr lang="en-NZ"/>
                        <a:t>Work hard rating</a:t>
                      </a:r>
                    </a:p>
                  </a:txBody>
                  <a:tcPr/>
                </a:tc>
                <a:extLst>
                  <a:ext uri="{0D108BD9-81ED-4DB2-BD59-A6C34878D82A}">
                    <a16:rowId xmlns:a16="http://schemas.microsoft.com/office/drawing/2014/main" val="2015294378"/>
                  </a:ext>
                </a:extLst>
              </a:tr>
              <a:tr h="380826">
                <a:tc>
                  <a:txBody>
                    <a:bodyPr/>
                    <a:lstStyle/>
                    <a:p>
                      <a:r>
                        <a:rPr lang="en-NZ"/>
                        <a:t>3</a:t>
                      </a:r>
                    </a:p>
                  </a:txBody>
                  <a:tcPr/>
                </a:tc>
                <a:tc>
                  <a:txBody>
                    <a:bodyPr/>
                    <a:lstStyle/>
                    <a:p>
                      <a:pPr lvl="0">
                        <a:buNone/>
                      </a:pPr>
                      <a:r>
                        <a:rPr lang="en-NZ" sz="1800" b="0" i="0" u="none" strike="noStrike" noProof="0">
                          <a:latin typeface="Calibri"/>
                        </a:rPr>
                        <a:t>2/5/22</a:t>
                      </a:r>
                      <a:endParaRPr lang="en-US"/>
                    </a:p>
                  </a:txBody>
                  <a:tcPr/>
                </a:tc>
                <a:tc>
                  <a:txBody>
                    <a:bodyPr/>
                    <a:lstStyle/>
                    <a:p>
                      <a:pPr lvl="0">
                        <a:buNone/>
                      </a:pPr>
                      <a:r>
                        <a:rPr lang="en-NZ" sz="1800" b="0" i="0" u="none" strike="noStrike" noProof="0">
                          <a:latin typeface="Calibri"/>
                        </a:rPr>
                        <a:t>27/5/22</a:t>
                      </a:r>
                      <a:endParaRPr lang="en-US"/>
                    </a:p>
                  </a:txBody>
                  <a:tcPr/>
                </a:tc>
                <a:tc>
                  <a:txBody>
                    <a:bodyPr/>
                    <a:lstStyle/>
                    <a:p>
                      <a:r>
                        <a:rPr lang="en-NZ"/>
                        <a:t>3/5</a:t>
                      </a:r>
                    </a:p>
                  </a:txBody>
                  <a:tcPr/>
                </a:tc>
                <a:extLst>
                  <a:ext uri="{0D108BD9-81ED-4DB2-BD59-A6C34878D82A}">
                    <a16:rowId xmlns:a16="http://schemas.microsoft.com/office/drawing/2014/main" val="948034982"/>
                  </a:ext>
                </a:extLst>
              </a:tr>
            </a:tbl>
          </a:graphicData>
        </a:graphic>
      </p:graphicFrame>
    </p:spTree>
    <p:extLst>
      <p:ext uri="{BB962C8B-B14F-4D97-AF65-F5344CB8AC3E}">
        <p14:creationId xmlns:p14="http://schemas.microsoft.com/office/powerpoint/2010/main" val="1226710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8EFD0-A22C-44BB-816F-B4A5B6CF998D}"/>
              </a:ext>
            </a:extLst>
          </p:cNvPr>
          <p:cNvSpPr>
            <a:spLocks noGrp="1"/>
          </p:cNvSpPr>
          <p:nvPr>
            <p:ph type="title"/>
          </p:nvPr>
        </p:nvSpPr>
        <p:spPr/>
        <p:txBody>
          <a:bodyPr/>
          <a:lstStyle/>
          <a:p>
            <a:r>
              <a:rPr lang="en-NZ" sz="1800" b="1" dirty="0">
                <a:latin typeface="Arial"/>
                <a:ea typeface="Arial" panose="020B0604020202020204" pitchFamily="34" charset="0"/>
                <a:cs typeface="Arial"/>
              </a:rPr>
              <a:t>Video</a:t>
            </a:r>
            <a:r>
              <a:rPr lang="en-NZ" sz="1800" b="1" dirty="0">
                <a:effectLst/>
                <a:latin typeface="Arial"/>
                <a:ea typeface="Arial" panose="020B0604020202020204" pitchFamily="34" charset="0"/>
                <a:cs typeface="Arial"/>
              </a:rPr>
              <a:t> of the game at the end of the sprint</a:t>
            </a:r>
            <a:endParaRPr lang="en-NZ" dirty="0">
              <a:latin typeface="Arial"/>
              <a:cs typeface="Arial"/>
            </a:endParaRPr>
          </a:p>
        </p:txBody>
      </p:sp>
      <p:pic>
        <p:nvPicPr>
          <p:cNvPr id="4" name="Screen Recording 3">
            <a:hlinkClick r:id="" action="ppaction://media"/>
            <a:extLst>
              <a:ext uri="{FF2B5EF4-FFF2-40B4-BE49-F238E27FC236}">
                <a16:creationId xmlns:a16="http://schemas.microsoft.com/office/drawing/2014/main" id="{59C2330B-1544-C4DF-A3F8-DCC0D0C1496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2227263" y="1825625"/>
            <a:ext cx="4286553" cy="2411132"/>
          </a:xfrm>
        </p:spPr>
      </p:pic>
      <p:pic>
        <p:nvPicPr>
          <p:cNvPr id="3" name="Screen Recording 2">
            <a:hlinkClick r:id="" action="ppaction://media"/>
            <a:extLst>
              <a:ext uri="{FF2B5EF4-FFF2-40B4-BE49-F238E27FC236}">
                <a16:creationId xmlns:a16="http://schemas.microsoft.com/office/drawing/2014/main" id="{9DD97B43-A4CF-9ACD-5D70-5BCCF69D667C}"/>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667928" y="1690688"/>
            <a:ext cx="5178175" cy="2912723"/>
          </a:xfrm>
          <a:prstGeom prst="rect">
            <a:avLst/>
          </a:prstGeom>
        </p:spPr>
      </p:pic>
    </p:spTree>
    <p:extLst>
      <p:ext uri="{BB962C8B-B14F-4D97-AF65-F5344CB8AC3E}">
        <p14:creationId xmlns:p14="http://schemas.microsoft.com/office/powerpoint/2010/main" val="1068816100"/>
      </p:ext>
    </p:extLst>
  </p:cSld>
  <p:clrMapOvr>
    <a:masterClrMapping/>
  </p:clrMapOvr>
  <mc:AlternateContent xmlns:mc="http://schemas.openxmlformats.org/markup-compatibility/2006" xmlns:p14="http://schemas.microsoft.com/office/powerpoint/2010/main">
    <mc:Choice Requires="p14">
      <p:transition spd="slow" p14:dur="2000" advTm="15430"/>
    </mc:Choice>
    <mc:Fallback xmlns="">
      <p:transition spd="slow" advTm="154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430" fill="hold"/>
                                        <p:tgtEl>
                                          <p:spTgt spid="4"/>
                                        </p:tgtEl>
                                      </p:cBhvr>
                                    </p:cmd>
                                  </p:childTnLst>
                                </p:cTn>
                              </p:par>
                            </p:childTnLst>
                          </p:cTn>
                        </p:par>
                        <p:par>
                          <p:cTn id="7" fill="hold">
                            <p:stCondLst>
                              <p:cond delay="15430"/>
                            </p:stCondLst>
                            <p:childTnLst>
                              <p:par>
                                <p:cTn id="8" presetID="1" presetClass="mediacall" presetSubtype="0" fill="hold" nodeType="afterEffect">
                                  <p:stCondLst>
                                    <p:cond delay="0"/>
                                  </p:stCondLst>
                                  <p:childTnLst>
                                    <p:cmd type="call" cmd="playFrom(0.0)">
                                      <p:cBhvr>
                                        <p:cTn id="9" dur="131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video>
              <p:cMediaNode vol="80000">
                <p:cTn id="16" fill="hold" display="0">
                  <p:stCondLst>
                    <p:cond delay="indefinite"/>
                  </p:stCondLst>
                </p:cTn>
                <p:tgtEl>
                  <p:spTgt spid="3"/>
                </p:tgtEl>
              </p:cMediaNode>
            </p:video>
            <p:seq concurrent="1" nextAc="seek">
              <p:cTn id="17" restart="whenNotActive" fill="hold" evtFilter="cancelBubble" nodeType="interactiveSeq">
                <p:stCondLst>
                  <p:cond evt="onClick" delay="0">
                    <p:tgtEl>
                      <p:spTgt spid="3"/>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8E6D5-FB57-4631-A4B6-1475F057D919}"/>
              </a:ext>
            </a:extLst>
          </p:cNvPr>
          <p:cNvSpPr>
            <a:spLocks noGrp="1"/>
          </p:cNvSpPr>
          <p:nvPr>
            <p:ph type="title"/>
          </p:nvPr>
        </p:nvSpPr>
        <p:spPr/>
        <p:txBody>
          <a:bodyPr/>
          <a:lstStyle/>
          <a:p>
            <a:r>
              <a:rPr lang="en-NZ" sz="1800" b="1" dirty="0">
                <a:latin typeface="Arial"/>
                <a:ea typeface="Arial" panose="020B0604020202020204" pitchFamily="34" charset="0"/>
                <a:cs typeface="Arial"/>
              </a:rPr>
              <a:t>Screenshot of</a:t>
            </a:r>
            <a:r>
              <a:rPr lang="en-NZ" sz="1800" b="1" dirty="0">
                <a:effectLst/>
                <a:latin typeface="Arial"/>
                <a:ea typeface="Arial" panose="020B0604020202020204" pitchFamily="34" charset="0"/>
                <a:cs typeface="Arial"/>
              </a:rPr>
              <a:t> the game at the end of the sprint</a:t>
            </a:r>
            <a:endParaRPr lang="en-NZ" dirty="0">
              <a:latin typeface="Arial"/>
              <a:cs typeface="Arial"/>
            </a:endParaRPr>
          </a:p>
        </p:txBody>
      </p:sp>
      <p:pic>
        <p:nvPicPr>
          <p:cNvPr id="4" name="Picture 4">
            <a:extLst>
              <a:ext uri="{FF2B5EF4-FFF2-40B4-BE49-F238E27FC236}">
                <a16:creationId xmlns:a16="http://schemas.microsoft.com/office/drawing/2014/main" id="{1B7382B0-D0D1-482C-28BA-F77187D21202}"/>
              </a:ext>
            </a:extLst>
          </p:cNvPr>
          <p:cNvPicPr>
            <a:picLocks noGrp="1" noChangeAspect="1"/>
          </p:cNvPicPr>
          <p:nvPr>
            <p:ph idx="1"/>
          </p:nvPr>
        </p:nvPicPr>
        <p:blipFill>
          <a:blip r:embed="rId2"/>
          <a:stretch>
            <a:fillRect/>
          </a:stretch>
        </p:blipFill>
        <p:spPr>
          <a:xfrm>
            <a:off x="2484389" y="1825625"/>
            <a:ext cx="7223221" cy="4351338"/>
          </a:xfrm>
        </p:spPr>
      </p:pic>
    </p:spTree>
    <p:extLst>
      <p:ext uri="{BB962C8B-B14F-4D97-AF65-F5344CB8AC3E}">
        <p14:creationId xmlns:p14="http://schemas.microsoft.com/office/powerpoint/2010/main" val="1259790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C51F5-131B-4C04-BF30-58B2DF38269B}"/>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Notes for next time, future improvements</a:t>
            </a:r>
            <a:endParaRPr lang="en-NZ"/>
          </a:p>
        </p:txBody>
      </p:sp>
      <p:sp>
        <p:nvSpPr>
          <p:cNvPr id="3" name="Content Placeholder 2">
            <a:extLst>
              <a:ext uri="{FF2B5EF4-FFF2-40B4-BE49-F238E27FC236}">
                <a16:creationId xmlns:a16="http://schemas.microsoft.com/office/drawing/2014/main" id="{DE4D5E68-2AC4-4DF3-A7C1-BDAE009BC401}"/>
              </a:ext>
            </a:extLst>
          </p:cNvPr>
          <p:cNvSpPr>
            <a:spLocks noGrp="1"/>
          </p:cNvSpPr>
          <p:nvPr>
            <p:ph idx="1"/>
          </p:nvPr>
        </p:nvSpPr>
        <p:spPr/>
        <p:txBody>
          <a:bodyPr vert="horz" lIns="91440" tIns="45720" rIns="91440" bIns="45720" rtlCol="0" anchor="t">
            <a:normAutofit/>
          </a:bodyPr>
          <a:lstStyle/>
          <a:p>
            <a:r>
              <a:rPr lang="en-NZ" dirty="0">
                <a:cs typeface="Calibri"/>
              </a:rPr>
              <a:t>For future improvements </a:t>
            </a:r>
            <a:r>
              <a:rPr lang="en-NZ" dirty="0" err="1">
                <a:cs typeface="Calibri"/>
              </a:rPr>
              <a:t>i</a:t>
            </a:r>
            <a:r>
              <a:rPr lang="en-NZ" dirty="0">
                <a:cs typeface="Calibri"/>
              </a:rPr>
              <a:t> want to have the physics engine fully implemented and running with the game so that it works well without any bugs, </a:t>
            </a:r>
            <a:r>
              <a:rPr lang="en-NZ" dirty="0" err="1">
                <a:cs typeface="Calibri"/>
              </a:rPr>
              <a:t>i</a:t>
            </a:r>
            <a:r>
              <a:rPr lang="en-NZ" dirty="0">
                <a:cs typeface="Calibri"/>
              </a:rPr>
              <a:t> would've liked to have more done this sprint but </a:t>
            </a:r>
            <a:r>
              <a:rPr lang="en-NZ" dirty="0" err="1">
                <a:cs typeface="Calibri"/>
              </a:rPr>
              <a:t>i</a:t>
            </a:r>
            <a:r>
              <a:rPr lang="en-NZ" dirty="0">
                <a:cs typeface="Calibri"/>
              </a:rPr>
              <a:t> expected too much of myself so next time </a:t>
            </a:r>
            <a:r>
              <a:rPr lang="en-NZ" dirty="0" err="1">
                <a:cs typeface="Calibri"/>
              </a:rPr>
              <a:t>i</a:t>
            </a:r>
            <a:r>
              <a:rPr lang="en-NZ" dirty="0">
                <a:cs typeface="Calibri"/>
              </a:rPr>
              <a:t> want to plan it out more reasonably. I also believe that the game progress should be sped up bit though because for 3 sprints they have been quite slow especially on my part and finishing the physics engine.</a:t>
            </a:r>
            <a:endParaRPr lang="en-NZ" dirty="0"/>
          </a:p>
        </p:txBody>
      </p:sp>
    </p:spTree>
    <p:extLst>
      <p:ext uri="{BB962C8B-B14F-4D97-AF65-F5344CB8AC3E}">
        <p14:creationId xmlns:p14="http://schemas.microsoft.com/office/powerpoint/2010/main" val="641012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3D462-F355-46A6-8EAD-228D99791BB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start of the sprint</a:t>
            </a:r>
            <a:endParaRPr lang="en-NZ"/>
          </a:p>
        </p:txBody>
      </p:sp>
      <p:pic>
        <p:nvPicPr>
          <p:cNvPr id="6" name="Picture 6" descr="Graphical user interface, application&#10;&#10;Description automatically generated">
            <a:extLst>
              <a:ext uri="{FF2B5EF4-FFF2-40B4-BE49-F238E27FC236}">
                <a16:creationId xmlns:a16="http://schemas.microsoft.com/office/drawing/2014/main" id="{D4DA23F8-500D-A750-EA14-28DBA241EDAB}"/>
              </a:ext>
            </a:extLst>
          </p:cNvPr>
          <p:cNvPicPr>
            <a:picLocks noGrp="1" noChangeAspect="1"/>
          </p:cNvPicPr>
          <p:nvPr>
            <p:ph idx="1"/>
          </p:nvPr>
        </p:nvPicPr>
        <p:blipFill>
          <a:blip r:embed="rId2"/>
          <a:stretch>
            <a:fillRect/>
          </a:stretch>
        </p:blipFill>
        <p:spPr>
          <a:xfrm>
            <a:off x="1996982" y="1825625"/>
            <a:ext cx="8198035" cy="4351338"/>
          </a:xfrm>
        </p:spPr>
      </p:pic>
    </p:spTree>
    <p:extLst>
      <p:ext uri="{BB962C8B-B14F-4D97-AF65-F5344CB8AC3E}">
        <p14:creationId xmlns:p14="http://schemas.microsoft.com/office/powerpoint/2010/main" val="3015137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FD314-A58C-47E6-A5B0-EB702F27107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start of the sprint</a:t>
            </a:r>
            <a:endParaRPr lang="en-NZ"/>
          </a:p>
        </p:txBody>
      </p:sp>
      <p:pic>
        <p:nvPicPr>
          <p:cNvPr id="4" name="Picture 4">
            <a:extLst>
              <a:ext uri="{FF2B5EF4-FFF2-40B4-BE49-F238E27FC236}">
                <a16:creationId xmlns:a16="http://schemas.microsoft.com/office/drawing/2014/main" id="{27BC16B9-5EE1-D66E-B731-BF36A825DCEC}"/>
              </a:ext>
            </a:extLst>
          </p:cNvPr>
          <p:cNvPicPr>
            <a:picLocks noGrp="1" noChangeAspect="1"/>
          </p:cNvPicPr>
          <p:nvPr>
            <p:ph idx="1"/>
          </p:nvPr>
        </p:nvPicPr>
        <p:blipFill>
          <a:blip r:embed="rId2"/>
          <a:stretch>
            <a:fillRect/>
          </a:stretch>
        </p:blipFill>
        <p:spPr>
          <a:xfrm>
            <a:off x="1916049" y="1825625"/>
            <a:ext cx="8359901" cy="4351338"/>
          </a:xfrm>
        </p:spPr>
      </p:pic>
    </p:spTree>
    <p:extLst>
      <p:ext uri="{BB962C8B-B14F-4D97-AF65-F5344CB8AC3E}">
        <p14:creationId xmlns:p14="http://schemas.microsoft.com/office/powerpoint/2010/main" val="522672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20260-A3EE-4413-B72C-08823F336014}"/>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Sprint Reflection and summary</a:t>
            </a:r>
            <a:endParaRPr lang="en-NZ"/>
          </a:p>
        </p:txBody>
      </p:sp>
      <p:sp>
        <p:nvSpPr>
          <p:cNvPr id="3" name="Content Placeholder 2">
            <a:extLst>
              <a:ext uri="{FF2B5EF4-FFF2-40B4-BE49-F238E27FC236}">
                <a16:creationId xmlns:a16="http://schemas.microsoft.com/office/drawing/2014/main" id="{395C5A98-C029-4C48-8F5A-1A66E3DC4596}"/>
              </a:ext>
            </a:extLst>
          </p:cNvPr>
          <p:cNvSpPr>
            <a:spLocks noGrp="1"/>
          </p:cNvSpPr>
          <p:nvPr>
            <p:ph idx="1"/>
          </p:nvPr>
        </p:nvSpPr>
        <p:spPr/>
        <p:txBody>
          <a:bodyPr vert="horz" lIns="91440" tIns="45720" rIns="91440" bIns="45720" rtlCol="0" anchor="t">
            <a:normAutofit lnSpcReduction="10000"/>
          </a:bodyPr>
          <a:lstStyle/>
          <a:p>
            <a:r>
              <a:rPr lang="en-NZ" sz="2000">
                <a:cs typeface="Calibri"/>
              </a:rPr>
              <a:t>This sprint was double the length of other sprints being 4 weeks long this was due to our work over the first 2 weeks not being done and we needed more time extending the duration of the sprint. I think </a:t>
            </a:r>
            <a:r>
              <a:rPr lang="en-NZ" sz="2000" err="1">
                <a:cs typeface="Calibri"/>
              </a:rPr>
              <a:t>i</a:t>
            </a:r>
            <a:r>
              <a:rPr lang="en-NZ" sz="2000">
                <a:cs typeface="Calibri"/>
              </a:rPr>
              <a:t> did a pretty alright workload for this sprint compared to the last.</a:t>
            </a:r>
          </a:p>
          <a:p>
            <a:r>
              <a:rPr lang="en-NZ" sz="2000">
                <a:cs typeface="Calibri"/>
              </a:rPr>
              <a:t>I was able to begin implementing the </a:t>
            </a:r>
            <a:r>
              <a:rPr lang="en-NZ" sz="2000" err="1">
                <a:cs typeface="Calibri"/>
              </a:rPr>
              <a:t>pymunk</a:t>
            </a:r>
            <a:r>
              <a:rPr lang="en-NZ" sz="2000">
                <a:cs typeface="Calibri"/>
              </a:rPr>
              <a:t> physics engine into the game making thew player and other asteroids contact each other and bounce of each other however </a:t>
            </a:r>
            <a:r>
              <a:rPr lang="en-NZ" sz="2000" err="1">
                <a:cs typeface="Calibri"/>
              </a:rPr>
              <a:t>i</a:t>
            </a:r>
            <a:r>
              <a:rPr lang="en-NZ" sz="2000">
                <a:cs typeface="Calibri"/>
              </a:rPr>
              <a:t> ran into problems with tuning their weights and the overall forces used by the physics engine and was unable to make the meteors move quickly but the player was able to move throughout the map. I ran into a bug with the spawn rate of meteors, they didn't have a cap on the spawned amount and eventually caused the game to slow down and crash. This bug couldn't be fixed in this sprint but will in the future. Overall, the early implementation of </a:t>
            </a:r>
            <a:r>
              <a:rPr lang="en-NZ" sz="2000" err="1">
                <a:cs typeface="Calibri"/>
              </a:rPr>
              <a:t>pymunk</a:t>
            </a:r>
            <a:r>
              <a:rPr lang="en-NZ" sz="2000">
                <a:cs typeface="Calibri"/>
              </a:rPr>
              <a:t> was success and </a:t>
            </a:r>
            <a:r>
              <a:rPr lang="en-NZ" sz="2000" err="1">
                <a:cs typeface="Calibri"/>
              </a:rPr>
              <a:t>i</a:t>
            </a:r>
            <a:r>
              <a:rPr lang="en-NZ" sz="2000">
                <a:cs typeface="Calibri"/>
              </a:rPr>
              <a:t> am now able to understand how </a:t>
            </a:r>
            <a:r>
              <a:rPr lang="en-NZ" sz="2000" err="1">
                <a:cs typeface="Calibri"/>
              </a:rPr>
              <a:t>pymunk</a:t>
            </a:r>
            <a:r>
              <a:rPr lang="en-NZ" sz="2000">
                <a:cs typeface="Calibri"/>
              </a:rPr>
              <a:t> should be used and how is operates because </a:t>
            </a:r>
            <a:r>
              <a:rPr lang="en-NZ" sz="2000" err="1">
                <a:cs typeface="Calibri"/>
              </a:rPr>
              <a:t>i</a:t>
            </a:r>
            <a:r>
              <a:rPr lang="en-NZ" sz="2000">
                <a:cs typeface="Calibri"/>
              </a:rPr>
              <a:t> learnt more about it before trying it out.  Overall, </a:t>
            </a:r>
            <a:r>
              <a:rPr lang="en-NZ" sz="2000" err="1">
                <a:cs typeface="Calibri"/>
              </a:rPr>
              <a:t>i</a:t>
            </a:r>
            <a:r>
              <a:rPr lang="en-NZ" sz="2000">
                <a:cs typeface="Calibri"/>
              </a:rPr>
              <a:t> think </a:t>
            </a:r>
            <a:r>
              <a:rPr lang="en-NZ" sz="2000" err="1">
                <a:cs typeface="Calibri"/>
              </a:rPr>
              <a:t>i</a:t>
            </a:r>
            <a:r>
              <a:rPr lang="en-NZ" sz="2000">
                <a:cs typeface="Calibri"/>
              </a:rPr>
              <a:t> did a good amount of working beginning to implement the physics engine into the game and this sprint showed progress in the games development and shows promise that the end product will work and be wanted.</a:t>
            </a:r>
            <a:br>
              <a:rPr lang="en-NZ" sz="2000">
                <a:cs typeface="Calibri"/>
              </a:rPr>
            </a:br>
            <a:endParaRPr lang="en-NZ">
              <a:cs typeface="Calibri"/>
            </a:endParaRPr>
          </a:p>
        </p:txBody>
      </p:sp>
    </p:spTree>
    <p:extLst>
      <p:ext uri="{BB962C8B-B14F-4D97-AF65-F5344CB8AC3E}">
        <p14:creationId xmlns:p14="http://schemas.microsoft.com/office/powerpoint/2010/main" val="644657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348B1-6C44-4E41-B334-FD04552ADEB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Briefly describe other team members contributions</a:t>
            </a:r>
            <a:endParaRPr lang="en-NZ"/>
          </a:p>
        </p:txBody>
      </p:sp>
      <p:sp>
        <p:nvSpPr>
          <p:cNvPr id="3" name="Content Placeholder 2">
            <a:extLst>
              <a:ext uri="{FF2B5EF4-FFF2-40B4-BE49-F238E27FC236}">
                <a16:creationId xmlns:a16="http://schemas.microsoft.com/office/drawing/2014/main" id="{9982F17B-AAEE-48B3-B3DA-CEFE96B9BE01}"/>
              </a:ext>
            </a:extLst>
          </p:cNvPr>
          <p:cNvSpPr>
            <a:spLocks noGrp="1"/>
          </p:cNvSpPr>
          <p:nvPr>
            <p:ph idx="1"/>
          </p:nvPr>
        </p:nvSpPr>
        <p:spPr/>
        <p:txBody>
          <a:bodyPr vert="horz" lIns="91440" tIns="45720" rIns="91440" bIns="45720" rtlCol="0" anchor="t">
            <a:noAutofit/>
          </a:bodyPr>
          <a:lstStyle/>
          <a:p>
            <a:r>
              <a:rPr lang="en-NZ" sz="2200">
                <a:cs typeface="Calibri"/>
              </a:rPr>
              <a:t>Cameron designed and added a sprite to replace the test meteors and they worked well in the game and look good, however they were blurry due to the scaling done them by the game to change their size, this could be fixed my him by making the original sprite larger and then down scaling it through the game to different sizes.</a:t>
            </a:r>
          </a:p>
          <a:p>
            <a:r>
              <a:rPr lang="en-NZ" sz="2200">
                <a:cs typeface="Calibri"/>
              </a:rPr>
              <a:t>He also created a new file where he began coding the steering and avoiding mechanics for the enemy target the player, these mechanics worked well and showed high potential for the enemy in the game.</a:t>
            </a:r>
          </a:p>
          <a:p>
            <a:r>
              <a:rPr lang="en-NZ" sz="2200">
                <a:cs typeface="Calibri"/>
              </a:rPr>
              <a:t>He was also able to finish the code for enemy spawning and they now spawn out of the view of the player so they </a:t>
            </a:r>
            <a:r>
              <a:rPr lang="en-NZ" sz="2200" err="1">
                <a:cs typeface="Calibri"/>
              </a:rPr>
              <a:t>dont</a:t>
            </a:r>
            <a:r>
              <a:rPr lang="en-NZ" sz="2200">
                <a:cs typeface="Calibri"/>
              </a:rPr>
              <a:t> notice them being generated.</a:t>
            </a:r>
          </a:p>
          <a:p>
            <a:r>
              <a:rPr lang="en-NZ" sz="2200">
                <a:cs typeface="Calibri"/>
              </a:rPr>
              <a:t>Overall he did a large amount of work in this sprint and made the game take huge progress in the right direction </a:t>
            </a:r>
          </a:p>
        </p:txBody>
      </p:sp>
    </p:spTree>
    <p:extLst>
      <p:ext uri="{BB962C8B-B14F-4D97-AF65-F5344CB8AC3E}">
        <p14:creationId xmlns:p14="http://schemas.microsoft.com/office/powerpoint/2010/main" val="3393017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7072-5945-43C4-9DEB-00C3416EF435}"/>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Major Changes and Achievements Described</a:t>
            </a:r>
            <a:endParaRPr lang="en-NZ"/>
          </a:p>
        </p:txBody>
      </p:sp>
      <p:sp>
        <p:nvSpPr>
          <p:cNvPr id="3" name="Content Placeholder 2">
            <a:extLst>
              <a:ext uri="{FF2B5EF4-FFF2-40B4-BE49-F238E27FC236}">
                <a16:creationId xmlns:a16="http://schemas.microsoft.com/office/drawing/2014/main" id="{EA40D43B-7936-4112-B6CF-584112EFD9D9}"/>
              </a:ext>
            </a:extLst>
          </p:cNvPr>
          <p:cNvSpPr>
            <a:spLocks noGrp="1"/>
          </p:cNvSpPr>
          <p:nvPr>
            <p:ph idx="1"/>
          </p:nvPr>
        </p:nvSpPr>
        <p:spPr/>
        <p:txBody>
          <a:bodyPr vert="horz" lIns="91440" tIns="45720" rIns="91440" bIns="45720" rtlCol="0" anchor="t">
            <a:normAutofit/>
          </a:bodyPr>
          <a:lstStyle/>
          <a:p>
            <a:r>
              <a:rPr lang="en-NZ" sz="2000">
                <a:cs typeface="Calibri"/>
              </a:rPr>
              <a:t>The </a:t>
            </a:r>
            <a:r>
              <a:rPr lang="en-NZ" sz="2000" err="1">
                <a:cs typeface="Calibri"/>
              </a:rPr>
              <a:t>Pymunk</a:t>
            </a:r>
            <a:r>
              <a:rPr lang="en-NZ" sz="2000">
                <a:cs typeface="Calibri"/>
              </a:rPr>
              <a:t> physics engine began to be implemented into the game for the meteors and the player where when their hit boxes touch the collide and bounce off each other in a realistic way to help simulate the game. Each body in the physics engine had mass and origin velocity which enable further calculations to be done by he engine to simulate how it reacts in its environment, due to the use of </a:t>
            </a:r>
            <a:r>
              <a:rPr lang="en-NZ" sz="2000" err="1">
                <a:cs typeface="Calibri"/>
              </a:rPr>
              <a:t>Pymunk</a:t>
            </a:r>
            <a:r>
              <a:rPr lang="en-NZ" sz="2000">
                <a:cs typeface="Calibri"/>
              </a:rPr>
              <a:t> the file size of the game was reduced because i </a:t>
            </a:r>
            <a:r>
              <a:rPr lang="en-NZ" sz="2000" err="1">
                <a:cs typeface="Calibri"/>
              </a:rPr>
              <a:t>didnt</a:t>
            </a:r>
            <a:r>
              <a:rPr lang="en-NZ" sz="2000">
                <a:cs typeface="Calibri"/>
              </a:rPr>
              <a:t> have to code a new physics engine for the game making it easier to make. Still </a:t>
            </a:r>
            <a:r>
              <a:rPr lang="en-NZ" sz="2000" err="1">
                <a:cs typeface="Calibri"/>
              </a:rPr>
              <a:t>alot</a:t>
            </a:r>
            <a:r>
              <a:rPr lang="en-NZ" sz="2000">
                <a:cs typeface="Calibri"/>
              </a:rPr>
              <a:t> of work needed to </a:t>
            </a:r>
            <a:r>
              <a:rPr lang="en-NZ" sz="2000" err="1">
                <a:cs typeface="Calibri"/>
              </a:rPr>
              <a:t>finsih</a:t>
            </a:r>
            <a:r>
              <a:rPr lang="en-NZ" sz="2000">
                <a:cs typeface="Calibri"/>
              </a:rPr>
              <a:t> its implementation.</a:t>
            </a:r>
          </a:p>
          <a:p>
            <a:r>
              <a:rPr lang="en-NZ" sz="2000">
                <a:cs typeface="Calibri"/>
              </a:rPr>
              <a:t>New meteor sprite were added to the game to give a more realistic design to them to help make progress in the games look</a:t>
            </a:r>
          </a:p>
          <a:p>
            <a:r>
              <a:rPr lang="en-NZ" sz="2000">
                <a:cs typeface="Calibri"/>
              </a:rPr>
              <a:t>Enemy control mechanics were being tested and built to enable the enemy to navigate towards the player and intercept them which would enable the game to grow in progress</a:t>
            </a:r>
          </a:p>
        </p:txBody>
      </p:sp>
    </p:spTree>
    <p:extLst>
      <p:ext uri="{BB962C8B-B14F-4D97-AF65-F5344CB8AC3E}">
        <p14:creationId xmlns:p14="http://schemas.microsoft.com/office/powerpoint/2010/main" val="100282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5B6D6-623C-443F-9CB5-C287DBF454DF}"/>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 Description of your testing</a:t>
            </a:r>
            <a:endParaRPr lang="en-NZ"/>
          </a:p>
        </p:txBody>
      </p:sp>
      <p:sp>
        <p:nvSpPr>
          <p:cNvPr id="3" name="Content Placeholder 2">
            <a:extLst>
              <a:ext uri="{FF2B5EF4-FFF2-40B4-BE49-F238E27FC236}">
                <a16:creationId xmlns:a16="http://schemas.microsoft.com/office/drawing/2014/main" id="{1C24FB70-6C5D-4D59-87BD-68D42157115E}"/>
              </a:ext>
            </a:extLst>
          </p:cNvPr>
          <p:cNvSpPr>
            <a:spLocks noGrp="1"/>
          </p:cNvSpPr>
          <p:nvPr>
            <p:ph idx="1"/>
          </p:nvPr>
        </p:nvSpPr>
        <p:spPr/>
        <p:txBody>
          <a:bodyPr vert="horz" lIns="91440" tIns="45720" rIns="91440" bIns="45720" rtlCol="0" anchor="t">
            <a:normAutofit/>
          </a:bodyPr>
          <a:lstStyle/>
          <a:p>
            <a:r>
              <a:rPr lang="en-NZ" sz="2000">
                <a:cs typeface="Calibri"/>
              </a:rPr>
              <a:t>To test whether the physics engine was working, we opened up the game and flew the player towards meteors to see if the collided, we found that they collided however due to the overpopulation of meteors the map began to gridlock making the game not usable while slowing it down because each asteroid was in the physics meaning lots calculation being done. The physics engine passed its round tests showing that the player is indeed able to collide with meteors.</a:t>
            </a:r>
          </a:p>
          <a:p>
            <a:r>
              <a:rPr lang="en-NZ" sz="2000">
                <a:cs typeface="Calibri"/>
              </a:rPr>
              <a:t>To test if the steering worked and looked realistic </a:t>
            </a:r>
            <a:r>
              <a:rPr lang="en-NZ" sz="2000" err="1">
                <a:cs typeface="Calibri"/>
              </a:rPr>
              <a:t>cameron</a:t>
            </a:r>
            <a:r>
              <a:rPr lang="en-NZ" sz="2000">
                <a:cs typeface="Calibri"/>
              </a:rPr>
              <a:t> created a file within the repository that independently housed the code with its own window, we then opened it up and tested the mechanics. We found that the followed a trajectory towards the objects we wanted them to follow, we found it worked and we showed other people like Mr Ward and Anouk and they said it look realistic. Overall after some tuning the mechanics passed their testing.</a:t>
            </a:r>
          </a:p>
          <a:p>
            <a:r>
              <a:rPr lang="en-NZ" sz="2000">
                <a:cs typeface="Calibri"/>
              </a:rPr>
              <a:t>We tested whether the new meteor sprite looked good in the game and it looked good, we showed Anouk and they liked the look but said it was a bit blurry and would need to fix that.</a:t>
            </a:r>
          </a:p>
        </p:txBody>
      </p:sp>
    </p:spTree>
    <p:extLst>
      <p:ext uri="{BB962C8B-B14F-4D97-AF65-F5344CB8AC3E}">
        <p14:creationId xmlns:p14="http://schemas.microsoft.com/office/powerpoint/2010/main" val="956997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9356E-9BF0-4C7F-B160-63E2CAAB4747}"/>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Link to testing results/tables</a:t>
            </a:r>
            <a:endParaRPr lang="en-NZ"/>
          </a:p>
        </p:txBody>
      </p:sp>
      <p:sp>
        <p:nvSpPr>
          <p:cNvPr id="3" name="Content Placeholder 2">
            <a:extLst>
              <a:ext uri="{FF2B5EF4-FFF2-40B4-BE49-F238E27FC236}">
                <a16:creationId xmlns:a16="http://schemas.microsoft.com/office/drawing/2014/main" id="{BA99A28C-9DF0-4DD2-A79C-01C97BB1774E}"/>
              </a:ext>
            </a:extLst>
          </p:cNvPr>
          <p:cNvSpPr>
            <a:spLocks noGrp="1"/>
          </p:cNvSpPr>
          <p:nvPr>
            <p:ph idx="1"/>
          </p:nvPr>
        </p:nvSpPr>
        <p:spPr/>
        <p:txBody>
          <a:bodyPr/>
          <a:lstStyle/>
          <a:p>
            <a:endParaRPr lang="en-NZ"/>
          </a:p>
        </p:txBody>
      </p:sp>
    </p:spTree>
    <p:extLst>
      <p:ext uri="{BB962C8B-B14F-4D97-AF65-F5344CB8AC3E}">
        <p14:creationId xmlns:p14="http://schemas.microsoft.com/office/powerpoint/2010/main" val="109807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DFAE7-16D6-4379-9CB0-E25D979C6CC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end of the sprint</a:t>
            </a:r>
            <a:endParaRPr lang="en-NZ"/>
          </a:p>
        </p:txBody>
      </p:sp>
      <p:pic>
        <p:nvPicPr>
          <p:cNvPr id="4" name="Picture 4" descr="Graphical user interface, application&#10;&#10;Description automatically generated">
            <a:extLst>
              <a:ext uri="{FF2B5EF4-FFF2-40B4-BE49-F238E27FC236}">
                <a16:creationId xmlns:a16="http://schemas.microsoft.com/office/drawing/2014/main" id="{E3A2CF12-0E69-46FF-7DDE-A8A4209464C8}"/>
              </a:ext>
            </a:extLst>
          </p:cNvPr>
          <p:cNvPicPr>
            <a:picLocks noGrp="1" noChangeAspect="1"/>
          </p:cNvPicPr>
          <p:nvPr>
            <p:ph idx="1"/>
          </p:nvPr>
        </p:nvPicPr>
        <p:blipFill>
          <a:blip r:embed="rId2"/>
          <a:stretch>
            <a:fillRect/>
          </a:stretch>
        </p:blipFill>
        <p:spPr>
          <a:xfrm>
            <a:off x="2539709" y="1825625"/>
            <a:ext cx="7112581" cy="4351338"/>
          </a:xfrm>
        </p:spPr>
      </p:pic>
    </p:spTree>
    <p:extLst>
      <p:ext uri="{BB962C8B-B14F-4D97-AF65-F5344CB8AC3E}">
        <p14:creationId xmlns:p14="http://schemas.microsoft.com/office/powerpoint/2010/main" val="2392335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B6AB554CF20AD42AC4708F45D93F166" ma:contentTypeVersion="9" ma:contentTypeDescription="Create a new document." ma:contentTypeScope="" ma:versionID="0a3d88215ec9fa85ba546d2369c52e52">
  <xsd:schema xmlns:xsd="http://www.w3.org/2001/XMLSchema" xmlns:xs="http://www.w3.org/2001/XMLSchema" xmlns:p="http://schemas.microsoft.com/office/2006/metadata/properties" xmlns:ns3="d63ed820-7eeb-4422-a0e6-b267ad2f6a02" xmlns:ns4="30fe5d18-d20d-4d59-ab63-b1360231ded2" targetNamespace="http://schemas.microsoft.com/office/2006/metadata/properties" ma:root="true" ma:fieldsID="4938de760699c3a66b5bba1c9df78a0e" ns3:_="" ns4:_="">
    <xsd:import namespace="d63ed820-7eeb-4422-a0e6-b267ad2f6a02"/>
    <xsd:import namespace="30fe5d18-d20d-4d59-ab63-b1360231ded2"/>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3ed820-7eeb-4422-a0e6-b267ad2f6a02"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0fe5d18-d20d-4d59-ab63-b1360231ded2"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B7362-65D2-48C8-91D2-FDDEB1D19EA5}">
  <ds:schemaRefs>
    <ds:schemaRef ds:uri="30fe5d18-d20d-4d59-ab63-b1360231ded2"/>
    <ds:schemaRef ds:uri="d63ed820-7eeb-4422-a0e6-b267ad2f6a0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DE07F45B-218F-46D8-8790-36A2940A4CD8}">
  <ds:schemaRefs>
    <ds:schemaRef ds:uri="30fe5d18-d20d-4d59-ab63-b1360231ded2"/>
    <ds:schemaRef ds:uri="d63ed820-7eeb-4422-a0e6-b267ad2f6a0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28388FC-31DB-478A-B0F5-C2D3C58AF58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KANBAN board at the start of the sprint</vt:lpstr>
      <vt:lpstr>Screenshot of the game at the start of the sprint</vt:lpstr>
      <vt:lpstr>Sprint Reflection and summary</vt:lpstr>
      <vt:lpstr>Briefly describe other team members contributions</vt:lpstr>
      <vt:lpstr>Major Changes and Achievements Described</vt:lpstr>
      <vt:lpstr>Brief Description of your testing</vt:lpstr>
      <vt:lpstr>Link to testing results/tables</vt:lpstr>
      <vt:lpstr>KANBAN board at the end of the sprint</vt:lpstr>
      <vt:lpstr>Video of the game at the end of the sprint</vt:lpstr>
      <vt:lpstr>Screenshot of the game at the end of the sprint</vt:lpstr>
      <vt:lpstr>Notes for next time, future improvements</vt:lpstr>
    </vt:vector>
  </TitlesOfParts>
  <Company>Kerikeri High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Campbell</dc:creator>
  <cp:revision>113</cp:revision>
  <dcterms:created xsi:type="dcterms:W3CDTF">2022-03-30T23:42:42Z</dcterms:created>
  <dcterms:modified xsi:type="dcterms:W3CDTF">2022-09-29T09:59:21Z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0x010100CB6AB554CF20AD42AC4708F45D93F166</vt:lpwstr>
  </property>
</Properties>
</file>

<file path=docProps/thumbnail.jpeg>
</file>